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97" r:id="rId3"/>
    <p:sldId id="298" r:id="rId4"/>
    <p:sldId id="299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296" r:id="rId15"/>
    <p:sldId id="329" r:id="rId16"/>
    <p:sldId id="330" r:id="rId17"/>
    <p:sldId id="328" r:id="rId18"/>
    <p:sldId id="327" r:id="rId19"/>
    <p:sldId id="29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Условный оператор в </a:t>
            </a:r>
            <a:r>
              <a:rPr lang="en-US" dirty="0"/>
              <a:t>PascalABC.NET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ничего не нужно выполнять для P</a:t>
            </a:r>
            <a:r>
              <a:rPr lang="en-US" dirty="0"/>
              <a:t> </a:t>
            </a:r>
            <a:r>
              <a:rPr lang="ru-RU" dirty="0"/>
              <a:t>=</a:t>
            </a:r>
            <a:r>
              <a:rPr lang="en-US" dirty="0"/>
              <a:t> </a:t>
            </a:r>
            <a:r>
              <a:rPr lang="ru-RU" dirty="0" err="1"/>
              <a:t>True</a:t>
            </a:r>
            <a:r>
              <a:rPr lang="ru-RU" dirty="0"/>
              <a:t>, есть два пути. Первый – инвертировать P и свести форму записи условного оператора к предыдущему формату, второй - не писать оператор А, поскольку его нет: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64E1B-2390-449E-8BE0-49BF79381C5A}"/>
              </a:ext>
            </a:extLst>
          </p:cNvPr>
          <p:cNvSpPr/>
          <p:nvPr/>
        </p:nvSpPr>
        <p:spPr>
          <a:xfrm>
            <a:off x="838198" y="1767007"/>
            <a:ext cx="266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not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7C0095-2919-428C-ADCA-979B34DF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99" y="3429000"/>
            <a:ext cx="3411801" cy="31378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15DB8E-4DCD-47BA-A27E-1F742DEC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03" y="3451318"/>
            <a:ext cx="3500418" cy="31378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8D853F-EBC8-4E27-915A-5E70F868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5" y="3429000"/>
            <a:ext cx="3854876" cy="323565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7DF285-41EC-4841-A974-1E7541F328E4}"/>
              </a:ext>
            </a:extLst>
          </p:cNvPr>
          <p:cNvSpPr/>
          <p:nvPr/>
        </p:nvSpPr>
        <p:spPr>
          <a:xfrm>
            <a:off x="704996" y="2967336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25BAD8-5C8E-4644-B05B-EF07ED6067A9}"/>
              </a:ext>
            </a:extLst>
          </p:cNvPr>
          <p:cNvSpPr/>
          <p:nvPr/>
        </p:nvSpPr>
        <p:spPr>
          <a:xfrm>
            <a:off x="5766954" y="297267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A;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C6D5345-E652-4A2E-B336-C6E27206C4FE}"/>
              </a:ext>
            </a:extLst>
          </p:cNvPr>
          <p:cNvSpPr/>
          <p:nvPr/>
        </p:nvSpPr>
        <p:spPr>
          <a:xfrm>
            <a:off x="8820892" y="2782669"/>
            <a:ext cx="266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not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27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9F0EC7-9BC6-4A58-990A-CB9154C7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61800"/>
            <a:ext cx="4285649" cy="42222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7516C0-C11B-4495-AAC2-4688502AF5BA}"/>
              </a:ext>
            </a:extLst>
          </p:cNvPr>
          <p:cNvSpPr/>
          <p:nvPr/>
        </p:nvSpPr>
        <p:spPr>
          <a:xfrm>
            <a:off x="838199" y="5084064"/>
            <a:ext cx="4285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P1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P2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B179F9-5850-41FF-9E42-72A56D0E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1800"/>
            <a:ext cx="4690238" cy="422226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EBB2842-7036-41FF-A0BD-0D5FCC1252A1}"/>
              </a:ext>
            </a:extLst>
          </p:cNvPr>
          <p:cNvSpPr/>
          <p:nvPr/>
        </p:nvSpPr>
        <p:spPr>
          <a:xfrm>
            <a:off x="6266688" y="5084064"/>
            <a:ext cx="4519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P1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begin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P2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88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УСЛОВНАЯ ОПЕРАЦИЯ (ТЕРНАРНЫ</a:t>
            </a:r>
            <a:r>
              <a:rPr lang="ru-RU" sz="2400" dirty="0"/>
              <a:t>Й ОПЕРАТОР</a:t>
            </a:r>
            <a:r>
              <a:rPr lang="ru-RU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200" y="843512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Достаточно часто встречаются случаи, когда некоторое значение вычисляется в зависимости от выполнения определенного условия.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296940-6424-49C9-B470-55D439C245C2}"/>
              </a:ext>
            </a:extLst>
          </p:cNvPr>
          <p:cNvSpPr/>
          <p:nvPr/>
        </p:nvSpPr>
        <p:spPr>
          <a:xfrm>
            <a:off x="838200" y="1489843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Пусть дана формула, определяющая кусочно-заданную функцию: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/>
              <p:nvPr/>
            </p:nvSpPr>
            <p:spPr>
              <a:xfrm>
                <a:off x="3734821" y="1985728"/>
                <a:ext cx="553042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+7, 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&lt;−5 или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&gt;8                     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−11∙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+6, при −5≤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≤8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21" y="1985728"/>
                <a:ext cx="5530425" cy="823815"/>
              </a:xfrm>
              <a:prstGeom prst="rect">
                <a:avLst/>
              </a:prstGeom>
              <a:blipFill>
                <a:blip r:embed="rId2"/>
                <a:stretch>
                  <a:fillRect l="-34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56F29-2D4B-402D-B2B6-F2833671CDF5}"/>
              </a:ext>
            </a:extLst>
          </p:cNvPr>
          <p:cNvSpPr/>
          <p:nvPr/>
        </p:nvSpPr>
        <p:spPr>
          <a:xfrm>
            <a:off x="838200" y="2938431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использованием условного оператора: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4109687-AD53-485D-9F8C-071B0246D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28396"/>
              </p:ext>
            </p:extLst>
          </p:nvPr>
        </p:nvGraphicFramePr>
        <p:xfrm>
          <a:off x="838201" y="3307763"/>
          <a:ext cx="8996263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&lt;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40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ОПЕРАЦИЯ (ТЕРНАРНЫ</a:t>
            </a:r>
            <a:r>
              <a:rPr lang="ru-RU" sz="2400" dirty="0"/>
              <a:t>Й ОПЕРАТОР</a:t>
            </a:r>
            <a:r>
              <a:rPr lang="ru-RU" sz="2400" dirty="0">
                <a:solidFill>
                  <a:schemeClr val="tx1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/>
              <p:nvPr/>
            </p:nvSpPr>
            <p:spPr>
              <a:xfrm>
                <a:off x="3500129" y="1181840"/>
                <a:ext cx="553042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+7, 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&lt;−5 или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&gt;8                     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−11∙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+6, при −5≤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≤8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29" y="1181840"/>
                <a:ext cx="5530425" cy="823815"/>
              </a:xfrm>
              <a:prstGeom prst="rect">
                <a:avLst/>
              </a:prstGeom>
              <a:blipFill>
                <a:blip r:embed="rId2"/>
                <a:stretch>
                  <a:fillRect l="-3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56F29-2D4B-402D-B2B6-F2833671CDF5}"/>
              </a:ext>
            </a:extLst>
          </p:cNvPr>
          <p:cNvSpPr/>
          <p:nvPr/>
        </p:nvSpPr>
        <p:spPr>
          <a:xfrm>
            <a:off x="838200" y="2325695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использованием условной операции (тернарный оператор):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4109687-AD53-485D-9F8C-071B0246D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042091"/>
              </p:ext>
            </p:extLst>
          </p:nvPr>
        </p:nvGraphicFramePr>
        <p:xfrm>
          <a:off x="838201" y="2695027"/>
          <a:ext cx="10363199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31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(x &lt; -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?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6;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DEEE4E-978F-4D41-9B24-7D519F469DA6}"/>
              </a:ext>
            </a:extLst>
          </p:cNvPr>
          <p:cNvSpPr/>
          <p:nvPr/>
        </p:nvSpPr>
        <p:spPr>
          <a:xfrm>
            <a:off x="838200" y="4528907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9DF8E62A-FFE7-41C7-AED9-37C843784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63041"/>
              </p:ext>
            </p:extLst>
          </p:nvPr>
        </p:nvGraphicFramePr>
        <p:xfrm>
          <a:off x="838201" y="4898239"/>
          <a:ext cx="10363199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31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'y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(x &lt;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?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316507"/>
            <a:ext cx="12192000" cy="4651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496808"/>
            <a:ext cx="776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b="1" dirty="0">
                <a:solidFill>
                  <a:schemeClr val="bg1"/>
                </a:solidFill>
              </a:rPr>
              <a:t>Составить программу, которая должна определять, ввел пользователь четное или нечетное число, и выводить на экран сообщение.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AFDDD2-14DE-4278-A0CC-F934F3F27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4" y="2383754"/>
            <a:ext cx="5969745" cy="44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316507"/>
            <a:ext cx="12192000" cy="4651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496808"/>
            <a:ext cx="776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b="1" dirty="0">
                <a:solidFill>
                  <a:schemeClr val="bg1"/>
                </a:solidFill>
              </a:rPr>
              <a:t>Составить программу, которая должна заменить отрицательные числа их модулем.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E4F778-FF59-4298-B83D-5377F15E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3" y="2344173"/>
            <a:ext cx="3991359" cy="4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358308"/>
            <a:ext cx="9763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dirty="0">
                <a:solidFill>
                  <a:schemeClr val="bg1"/>
                </a:solidFill>
              </a:rPr>
              <a:t>Составить программу, в которой пользователь вводит два целых числа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Если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 &gt;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ru-RU" i="1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то на экран выводится их сумма, иначе, если сумма </a:t>
            </a:r>
            <a:r>
              <a:rPr lang="en-US" dirty="0">
                <a:solidFill>
                  <a:schemeClr val="bg1"/>
                </a:solidFill>
              </a:rPr>
              <a:t>&lt; 25</a:t>
            </a:r>
            <a:r>
              <a:rPr lang="ru-RU" dirty="0">
                <a:solidFill>
                  <a:schemeClr val="bg1"/>
                </a:solidFill>
              </a:rPr>
              <a:t>, то вывести число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ru-RU" dirty="0">
                <a:solidFill>
                  <a:schemeClr val="bg1"/>
                </a:solidFill>
              </a:rPr>
              <a:t>, если сумма </a:t>
            </a:r>
            <a:r>
              <a:rPr lang="en-US" dirty="0">
                <a:solidFill>
                  <a:schemeClr val="bg1"/>
                </a:solidFill>
              </a:rPr>
              <a:t>&gt; 25</a:t>
            </a:r>
            <a:r>
              <a:rPr lang="ru-RU" dirty="0">
                <a:solidFill>
                  <a:schemeClr val="bg1"/>
                </a:solidFill>
              </a:rPr>
              <a:t>, то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en-US" i="1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2F384-B3F6-4D82-8F79-D32ECD58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4" y="2185416"/>
            <a:ext cx="7871812" cy="46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16192"/>
            <a:ext cx="12192000" cy="499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620D870-2E9B-420A-8251-78F45A6AAF8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83080" y="2096434"/>
              <a:ext cx="8279694" cy="455125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18372">
                      <a:extLst>
                        <a:ext uri="{9D8B030D-6E8A-4147-A177-3AD203B41FA5}">
                          <a16:colId xmlns:a16="http://schemas.microsoft.com/office/drawing/2014/main" val="2984330441"/>
                        </a:ext>
                      </a:extLst>
                    </a:gridCol>
                    <a:gridCol w="4640352">
                      <a:extLst>
                        <a:ext uri="{9D8B030D-6E8A-4147-A177-3AD203B41FA5}">
                          <a16:colId xmlns:a16="http://schemas.microsoft.com/office/drawing/2014/main" val="1596183477"/>
                        </a:ext>
                      </a:extLst>
                    </a:gridCol>
                    <a:gridCol w="3020970">
                      <a:extLst>
                        <a:ext uri="{9D8B030D-6E8A-4147-A177-3AD203B41FA5}">
                          <a16:colId xmlns:a16="http://schemas.microsoft.com/office/drawing/2014/main" val="2557178219"/>
                        </a:ext>
                      </a:extLst>
                    </a:gridCol>
                  </a:tblGrid>
                  <a:tr h="495023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Вычислите значение </a:t>
                          </a:r>
                          <a:r>
                            <a:rPr lang="en-US" sz="2400" dirty="0"/>
                            <a:t>y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При значениях </a:t>
                          </a:r>
                          <a:r>
                            <a:rPr lang="en-US" sz="2400" dirty="0"/>
                            <a:t>x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904460"/>
                      </a:ext>
                    </a:extLst>
                  </a:tr>
                  <a:tr h="112755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1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   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&gt;3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197949"/>
                      </a:ext>
                    </a:extLst>
                  </a:tr>
                  <a:tr h="1363307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2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−2;    </m:t>
                                          </m:r>
                                        </m:e>
                                      </m:mr>
                                    </m:m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&gt;3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39673"/>
                      </a:ext>
                    </a:extLst>
                  </a:tr>
                  <a:tr h="156537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3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</m:e>
                                          </m:ra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𝑙𝑛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&lt;0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      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-1; 1; 3</a:t>
                          </a:r>
                        </a:p>
                        <a:p>
                          <a:r>
                            <a:rPr lang="en-US" sz="2400" dirty="0"/>
                            <a:t>a = 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16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620D870-2E9B-420A-8251-78F45A6AAF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46728"/>
                  </p:ext>
                </p:extLst>
              </p:nvPr>
            </p:nvGraphicFramePr>
            <p:xfrm>
              <a:off x="1783080" y="2096434"/>
              <a:ext cx="8279694" cy="455125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18372">
                      <a:extLst>
                        <a:ext uri="{9D8B030D-6E8A-4147-A177-3AD203B41FA5}">
                          <a16:colId xmlns:a16="http://schemas.microsoft.com/office/drawing/2014/main" val="2984330441"/>
                        </a:ext>
                      </a:extLst>
                    </a:gridCol>
                    <a:gridCol w="4640352">
                      <a:extLst>
                        <a:ext uri="{9D8B030D-6E8A-4147-A177-3AD203B41FA5}">
                          <a16:colId xmlns:a16="http://schemas.microsoft.com/office/drawing/2014/main" val="1596183477"/>
                        </a:ext>
                      </a:extLst>
                    </a:gridCol>
                    <a:gridCol w="3020970">
                      <a:extLst>
                        <a:ext uri="{9D8B030D-6E8A-4147-A177-3AD203B41FA5}">
                          <a16:colId xmlns:a16="http://schemas.microsoft.com/office/drawing/2014/main" val="2557178219"/>
                        </a:ext>
                      </a:extLst>
                    </a:gridCol>
                  </a:tblGrid>
                  <a:tr h="495023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Вычислите значение </a:t>
                          </a:r>
                          <a:r>
                            <a:rPr lang="en-US" sz="2400" dirty="0"/>
                            <a:t>y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При значениях </a:t>
                          </a:r>
                          <a:r>
                            <a:rPr lang="en-US" sz="2400" dirty="0"/>
                            <a:t>x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904460"/>
                      </a:ext>
                    </a:extLst>
                  </a:tr>
                  <a:tr h="112755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1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47312" r="-65354" b="-2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197949"/>
                      </a:ext>
                    </a:extLst>
                  </a:tr>
                  <a:tr h="1363307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2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122321" r="-65354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39673"/>
                      </a:ext>
                    </a:extLst>
                  </a:tr>
                  <a:tr h="156537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3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193774" r="-65354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-1; 1; 3</a:t>
                          </a:r>
                        </a:p>
                        <a:p>
                          <a:r>
                            <a:rPr lang="en-US" sz="2400" dirty="0"/>
                            <a:t>a = 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164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733688"/>
            <a:ext cx="12192000" cy="523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90" y="12104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Вычислить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f: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4CBE6-F9CE-4C32-BDB4-9B2AC486BDD1}"/>
              </a:ext>
            </a:extLst>
          </p:cNvPr>
          <p:cNvSpPr txBox="1"/>
          <p:nvPr/>
        </p:nvSpPr>
        <p:spPr>
          <a:xfrm>
            <a:off x="264985" y="4962597"/>
            <a:ext cx="4980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а </a:t>
            </a:r>
            <a:r>
              <a:rPr lang="en-US" sz="2400" dirty="0"/>
              <a:t> </a:t>
            </a:r>
            <a:r>
              <a:rPr lang="ru-RU" sz="2400" dirty="0"/>
              <a:t>= 2</a:t>
            </a:r>
            <a:r>
              <a:rPr lang="en-US" sz="2400" dirty="0"/>
              <a:t>6; c = 28.96; y = 1.3; k = 9.86 </a:t>
            </a:r>
            <a:endParaRPr lang="ru-RU" sz="2400" dirty="0"/>
          </a:p>
          <a:p>
            <a:r>
              <a:rPr lang="ru-RU" sz="2400" dirty="0"/>
              <a:t>       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= -5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3</a:t>
            </a:r>
            <a:r>
              <a:rPr lang="en-US" sz="2400" dirty="0"/>
              <a:t> = 3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4</a:t>
            </a:r>
            <a:r>
              <a:rPr lang="en-US" sz="2400" dirty="0"/>
              <a:t> = 5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D4FCF-2A5C-478F-8313-E820071E74F4}"/>
                  </a:ext>
                </a:extLst>
              </p:cNvPr>
              <p:cNvSpPr txBox="1"/>
              <p:nvPr/>
            </p:nvSpPr>
            <p:spPr>
              <a:xfrm>
                <a:off x="2223109" y="1733956"/>
                <a:ext cx="7745782" cy="3199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25−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𝑡𝑔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при −5 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34−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при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1+2∙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4−</m:t>
                                        </m:r>
                                        <m:rad>
                                          <m:ra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deg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3∙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+5∙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ru-RU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при 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≤5            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 при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&gt;5                                                                                       </m:t>
                                    </m:r>
                                  </m:e>
                                </m:eqAr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D4FCF-2A5C-478F-8313-E820071E7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109" y="1733956"/>
                <a:ext cx="7745782" cy="3199722"/>
              </a:xfrm>
              <a:prstGeom prst="rect">
                <a:avLst/>
              </a:prstGeom>
              <a:blipFill>
                <a:blip r:embed="rId4"/>
                <a:stretch>
                  <a:fillRect r="-15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ЛОГИЧЕСКИЙ ТИП ДАННЫХ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логического типа точно можно описывать логические переменные, инициализировать их логическими значениями и использовать авто выведение типа.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Логических констант в языке Паскаль две: </a:t>
            </a:r>
            <a:r>
              <a:rPr lang="ru-RU" dirty="0" err="1"/>
              <a:t>True</a:t>
            </a:r>
            <a:r>
              <a:rPr lang="ru-RU" dirty="0"/>
              <a:t> (истина) и </a:t>
            </a:r>
            <a:r>
              <a:rPr lang="ru-RU" dirty="0" err="1"/>
              <a:t>False</a:t>
            </a:r>
            <a:r>
              <a:rPr lang="ru-RU" dirty="0"/>
              <a:t> (ложь).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71727"/>
              </p:ext>
            </p:extLst>
          </p:nvPr>
        </p:nvGraphicFramePr>
        <p:xfrm>
          <a:off x="838198" y="2417837"/>
          <a:ext cx="8996263" cy="238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boolean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boolean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da-DK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b) := (</a:t>
                      </a:r>
                      <a:r>
                        <a:rPr lang="da-DK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Println(x, y, a, b);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True False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ЛОГИЧЕСКИЕ ВЫРАЖЕНИЯ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775488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Логическое выражение является неким аналогом математической формулы и результатом его вычисления будет одна из двух логических констант – </a:t>
            </a:r>
            <a:r>
              <a:rPr lang="en-US" dirty="0"/>
              <a:t>True</a:t>
            </a:r>
            <a:r>
              <a:rPr lang="ru-RU" dirty="0"/>
              <a:t>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B0F4-741A-453A-99AA-3D1CF73C251D}"/>
              </a:ext>
            </a:extLst>
          </p:cNvPr>
          <p:cNvSpPr txBox="1"/>
          <p:nvPr/>
        </p:nvSpPr>
        <p:spPr>
          <a:xfrm flipH="1">
            <a:off x="838198" y="1470218"/>
            <a:ext cx="347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Операции отношения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F3A5F48-49FA-4C87-924E-74FBBD827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62972"/>
              </p:ext>
            </p:extLst>
          </p:nvPr>
        </p:nvGraphicFramePr>
        <p:xfrm>
          <a:off x="1706463" y="1887894"/>
          <a:ext cx="8128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390686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197592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Операция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Знак операции в </a:t>
                      </a:r>
                      <a:r>
                        <a:rPr lang="en-US" dirty="0"/>
                        <a:t>PascalABC.NET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8457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Не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004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Меньше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61292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Меньше или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951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Больше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256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Больше или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6099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47ADE7-05E5-4AC7-B13A-9147AB08C28B}"/>
              </a:ext>
            </a:extLst>
          </p:cNvPr>
          <p:cNvSpPr/>
          <p:nvPr/>
        </p:nvSpPr>
        <p:spPr>
          <a:xfrm>
            <a:off x="838198" y="450794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операций отношения ниже, чем у арифметических операций, что позволяет записывать утверждения без дополнительных скобок. Всегда сначала будут вычислены значения арифметических операций, а потом выполнится операция отношения.</a:t>
            </a:r>
            <a:endParaRPr lang="ru-RU" sz="40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48826"/>
              </p:ext>
            </p:extLst>
          </p:nvPr>
        </p:nvGraphicFramePr>
        <p:xfrm>
          <a:off x="2575558" y="5467766"/>
          <a:ext cx="7258905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9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Унарная логическая операция </a:t>
            </a:r>
            <a:r>
              <a:rPr lang="ru-RU" b="1" dirty="0" err="1"/>
              <a:t>not</a:t>
            </a:r>
            <a:r>
              <a:rPr lang="ru-RU" dirty="0"/>
              <a:t>, называемая логическим отрицанием («НЕ», инверсия) и указываемая перед логическим выражением, позволяет получить его противоположное значение. Эта операция превращает </a:t>
            </a:r>
            <a:r>
              <a:rPr lang="ru-RU" dirty="0" err="1"/>
              <a:t>True</a:t>
            </a:r>
            <a:r>
              <a:rPr lang="ru-RU" dirty="0"/>
              <a:t> в </a:t>
            </a:r>
            <a:r>
              <a:rPr lang="ru-RU" dirty="0" err="1"/>
              <a:t>False</a:t>
            </a:r>
            <a:r>
              <a:rPr lang="ru-RU" dirty="0"/>
              <a:t> и </a:t>
            </a:r>
            <a:r>
              <a:rPr lang="ru-RU" dirty="0" err="1"/>
              <a:t>False</a:t>
            </a:r>
            <a:r>
              <a:rPr lang="ru-RU" dirty="0"/>
              <a:t> в </a:t>
            </a:r>
            <a:r>
              <a:rPr lang="ru-RU" dirty="0" err="1"/>
              <a:t>True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операции </a:t>
            </a:r>
            <a:r>
              <a:rPr lang="ru-RU" b="1" dirty="0" err="1"/>
              <a:t>not</a:t>
            </a:r>
            <a:r>
              <a:rPr lang="ru-RU" dirty="0"/>
              <a:t> максимально высокий и равен 1 (такой же, как для унарных плюса и минуса), поэтому следующее за операцией </a:t>
            </a:r>
            <a:r>
              <a:rPr lang="ru-RU" b="1" dirty="0" err="1"/>
              <a:t>not</a:t>
            </a:r>
            <a:r>
              <a:rPr lang="ru-RU" dirty="0"/>
              <a:t> логическое выражение нужно заключать в скобки, если оно содержит еще какие-либо операции.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5392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not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 логическая операция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называется логическим сложением («ИЛИ»,</a:t>
            </a:r>
            <a:r>
              <a:rPr lang="en-US" dirty="0"/>
              <a:t> </a:t>
            </a:r>
            <a:r>
              <a:rPr lang="ru-RU" dirty="0"/>
              <a:t>дизъюнкция).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Ее приоритет равен 3 (как у арифметического сложения или вычитания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Результатом операции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будет </a:t>
            </a:r>
            <a:r>
              <a:rPr lang="ru-RU" dirty="0" err="1"/>
              <a:t>False</a:t>
            </a:r>
            <a:r>
              <a:rPr lang="ru-RU" dirty="0"/>
              <a:t> лишь</a:t>
            </a:r>
            <a:r>
              <a:rPr lang="en-US" dirty="0"/>
              <a:t> </a:t>
            </a:r>
            <a:r>
              <a:rPr lang="ru-RU" dirty="0"/>
              <a:t>тогда, когда оба логических выражения имеют значения </a:t>
            </a:r>
            <a:r>
              <a:rPr lang="ru-RU" dirty="0" err="1"/>
              <a:t>False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в прочих случаях</a:t>
            </a:r>
            <a:r>
              <a:rPr lang="en-US" dirty="0"/>
              <a:t> </a:t>
            </a:r>
            <a:r>
              <a:rPr lang="ru-RU" dirty="0"/>
              <a:t>результатом будет </a:t>
            </a:r>
            <a:r>
              <a:rPr lang="en-US" dirty="0"/>
              <a:t>True.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64235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 логическая операция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dirty="0"/>
              <a:t>называется логическим умножением («И»,</a:t>
            </a:r>
            <a:r>
              <a:rPr lang="en-US" dirty="0"/>
              <a:t> </a:t>
            </a:r>
            <a:r>
              <a:rPr lang="ru-RU" dirty="0"/>
              <a:t>конъюнкция).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Ее приоритет равен 2 (так же, как у арифметического умножения или деления).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 Результатом операции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dirty="0"/>
              <a:t>будет </a:t>
            </a:r>
            <a:r>
              <a:rPr lang="ru-RU" dirty="0" err="1"/>
              <a:t>True</a:t>
            </a:r>
            <a:r>
              <a:rPr lang="ru-RU" dirty="0"/>
              <a:t> лишь тогда, когда оба логических выражения будут иметь значения </a:t>
            </a:r>
            <a:r>
              <a:rPr lang="ru-RU" dirty="0" err="1"/>
              <a:t>True</a:t>
            </a:r>
            <a:r>
              <a:rPr lang="ru-RU" dirty="0"/>
              <a:t>, а в прочих случаях результатом будет </a:t>
            </a:r>
            <a:r>
              <a:rPr lang="ru-RU" dirty="0" err="1"/>
              <a:t>False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884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False True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26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</a:t>
            </a:r>
            <a:r>
              <a:rPr lang="en-US" dirty="0"/>
              <a:t> </a:t>
            </a:r>
            <a:r>
              <a:rPr lang="ru-RU" dirty="0"/>
              <a:t>логическая операция </a:t>
            </a:r>
            <a:r>
              <a:rPr lang="ru-RU" b="1" dirty="0" err="1"/>
              <a:t>xor</a:t>
            </a:r>
            <a:r>
              <a:rPr lang="ru-RU" b="1" dirty="0"/>
              <a:t> -</a:t>
            </a:r>
            <a:r>
              <a:rPr lang="ru-RU" dirty="0"/>
              <a:t> «исключающее ИЛИ».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Имеет такой же приоритет 3, как и </a:t>
            </a:r>
            <a:r>
              <a:rPr lang="ru-RU" b="1" dirty="0" err="1"/>
              <a:t>or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234616"/>
              </p:ext>
            </p:extLst>
          </p:nvPr>
        </p:nvGraphicFramePr>
        <p:xfrm>
          <a:off x="838197" y="4684645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fr-F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xor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297376A-7588-4529-B2C4-61989298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85316"/>
              </p:ext>
            </p:extLst>
          </p:nvPr>
        </p:nvGraphicFramePr>
        <p:xfrm>
          <a:off x="838199" y="1532404"/>
          <a:ext cx="8996264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49066">
                  <a:extLst>
                    <a:ext uri="{9D8B030D-6E8A-4147-A177-3AD203B41FA5}">
                      <a16:colId xmlns:a16="http://schemas.microsoft.com/office/drawing/2014/main" val="1998113918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4250719835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2450432467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196714701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dirty="0" err="1"/>
                        <a:t>xor</a:t>
                      </a:r>
                      <a:r>
                        <a:rPr lang="en-US" dirty="0"/>
                        <a:t> B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4978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0421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8969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3967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573812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35BCE-1F26-4F74-A9AF-F1DF5A20691E}"/>
              </a:ext>
            </a:extLst>
          </p:cNvPr>
          <p:cNvSpPr/>
          <p:nvPr/>
        </p:nvSpPr>
        <p:spPr>
          <a:xfrm>
            <a:off x="838198" y="3456658"/>
            <a:ext cx="8996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 операции </a:t>
            </a:r>
            <a:r>
              <a:rPr lang="ru-RU" b="1" dirty="0" err="1"/>
              <a:t>xor</a:t>
            </a:r>
            <a:r>
              <a:rPr lang="ru-RU" b="1" dirty="0"/>
              <a:t> </a:t>
            </a:r>
            <a:r>
              <a:rPr lang="ru-RU" dirty="0"/>
              <a:t>отличается от результата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лишь в одном случае – при</a:t>
            </a:r>
            <a:r>
              <a:rPr lang="en-US" dirty="0"/>
              <a:t> </a:t>
            </a:r>
            <a:r>
              <a:rPr lang="ru-RU" dirty="0"/>
              <a:t>истинности обоих операндов. Логично предположить, основываясь на имени</a:t>
            </a:r>
            <a:r>
              <a:rPr lang="en-US" dirty="0"/>
              <a:t> </a:t>
            </a:r>
            <a:r>
              <a:rPr lang="ru-RU" dirty="0"/>
              <a:t>операции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(ИЛИ), что (A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B) = </a:t>
            </a:r>
            <a:r>
              <a:rPr lang="ru-RU" dirty="0" err="1"/>
              <a:t>True</a:t>
            </a:r>
            <a:r>
              <a:rPr lang="ru-RU" dirty="0"/>
              <a:t> при истинности ИЛИ одного операнда, ИЛИ</a:t>
            </a:r>
            <a:r>
              <a:rPr lang="en-US" dirty="0"/>
              <a:t> </a:t>
            </a:r>
            <a:r>
              <a:rPr lang="ru-RU" dirty="0"/>
              <a:t>другого. Но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истинна и при истинности обоих операндов, поэтому </a:t>
            </a:r>
            <a:r>
              <a:rPr lang="ru-RU" b="1" dirty="0" err="1"/>
              <a:t>xor</a:t>
            </a:r>
            <a:r>
              <a:rPr lang="ru-RU" b="1" dirty="0"/>
              <a:t> </a:t>
            </a:r>
            <a:r>
              <a:rPr lang="ru-RU" dirty="0"/>
              <a:t>исключает</a:t>
            </a:r>
            <a:r>
              <a:rPr lang="en-US" dirty="0"/>
              <a:t> </a:t>
            </a:r>
            <a:r>
              <a:rPr lang="ru-RU" dirty="0"/>
              <a:t>именно этот случай.</a:t>
            </a:r>
          </a:p>
        </p:txBody>
      </p:sp>
    </p:spTree>
    <p:extLst>
      <p:ext uri="{BB962C8B-B14F-4D97-AF65-F5344CB8AC3E}">
        <p14:creationId xmlns:p14="http://schemas.microsoft.com/office/powerpoint/2010/main" val="388724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Условный оператор реализует выбор одной возможности из двух на основе анализа некоторого условия. Реализуется он следующим образом: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35BCE-1F26-4F74-A9AF-F1DF5A20691E}"/>
              </a:ext>
            </a:extLst>
          </p:cNvPr>
          <p:cNvSpPr/>
          <p:nvPr/>
        </p:nvSpPr>
        <p:spPr>
          <a:xfrm>
            <a:off x="838196" y="2407099"/>
            <a:ext cx="8996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Здесь P – это логическое выражение, значение которого проверяется. Если оно</a:t>
            </a:r>
            <a:r>
              <a:rPr lang="en-US" dirty="0"/>
              <a:t> </a:t>
            </a:r>
            <a:r>
              <a:rPr lang="ru-RU" dirty="0"/>
              <a:t>истинно (</a:t>
            </a:r>
            <a:r>
              <a:rPr lang="ru-RU" dirty="0" err="1"/>
              <a:t>True</a:t>
            </a:r>
            <a:r>
              <a:rPr lang="ru-RU" dirty="0"/>
              <a:t>), выполняется оператор А, если ложно (</a:t>
            </a:r>
            <a:r>
              <a:rPr lang="ru-RU" dirty="0" err="1"/>
              <a:t>False</a:t>
            </a:r>
            <a:r>
              <a:rPr lang="ru-RU" dirty="0"/>
              <a:t>) – выполняется оператор В.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 месте оператора можно указать любой оператор языка, в том числе,</a:t>
            </a:r>
            <a:r>
              <a:rPr lang="en-US" dirty="0"/>
              <a:t> </a:t>
            </a:r>
            <a:r>
              <a:rPr lang="ru-RU" dirty="0"/>
              <a:t>другой условный оператор или блок.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было легче читать (и понимать) логику программы, в записи условного оператора применяются отступы: </a:t>
            </a:r>
            <a:r>
              <a:rPr lang="ru-RU" b="1" dirty="0" err="1"/>
              <a:t>else</a:t>
            </a:r>
            <a:r>
              <a:rPr lang="ru-RU" b="1" dirty="0"/>
              <a:t> </a:t>
            </a:r>
            <a:r>
              <a:rPr lang="ru-RU" dirty="0"/>
              <a:t>(а иногда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 err="1"/>
              <a:t>then</a:t>
            </a:r>
            <a:r>
              <a:rPr lang="ru-RU" dirty="0"/>
              <a:t>) пишется под </a:t>
            </a:r>
            <a:r>
              <a:rPr lang="ru-RU" b="1" dirty="0" err="1"/>
              <a:t>if</a:t>
            </a:r>
            <a:r>
              <a:rPr lang="ru-RU" dirty="0"/>
              <a:t>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92D868-B05C-4AEC-AB84-D324F4559E70}"/>
              </a:ext>
            </a:extLst>
          </p:cNvPr>
          <p:cNvSpPr/>
          <p:nvPr/>
        </p:nvSpPr>
        <p:spPr>
          <a:xfrm>
            <a:off x="838197" y="14868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51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Рассмотрим пример. Пусть даны натуральные числа a и b. Если их сумма четная, то</a:t>
            </a:r>
            <a:r>
              <a:rPr lang="en-US" dirty="0"/>
              <a:t> </a:t>
            </a:r>
            <a:r>
              <a:rPr lang="ru-RU" dirty="0"/>
              <a:t>вычислить произведение a</a:t>
            </a:r>
            <a:r>
              <a:rPr lang="en-US" dirty="0"/>
              <a:t> * </a:t>
            </a:r>
            <a:r>
              <a:rPr lang="ru-RU" dirty="0"/>
              <a:t>b, иначе вычислить утроенный остаток от целочисленного деления a на b.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037375"/>
              </p:ext>
            </p:extLst>
          </p:nvPr>
        </p:nvGraphicFramePr>
        <p:xfrm>
          <a:off x="838200" y="1818223"/>
          <a:ext cx="8996263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b) := Random2(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 + b)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print(a * b)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(a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b))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15627A-D2DE-4A7B-975C-D04C086310FD}"/>
              </a:ext>
            </a:extLst>
          </p:cNvPr>
          <p:cNvSpPr/>
          <p:nvPr/>
        </p:nvSpPr>
        <p:spPr>
          <a:xfrm>
            <a:off x="838198" y="4526279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Вернемся еще раз к схематической записи условного оператора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9D9442-B797-4B93-88E7-1A4EA590C3BA}"/>
              </a:ext>
            </a:extLst>
          </p:cNvPr>
          <p:cNvSpPr/>
          <p:nvPr/>
        </p:nvSpPr>
        <p:spPr>
          <a:xfrm>
            <a:off x="838198" y="48956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F2D3B1-CC1C-4015-AB17-2A9ECF507E1E}"/>
              </a:ext>
            </a:extLst>
          </p:cNvPr>
          <p:cNvSpPr/>
          <p:nvPr/>
        </p:nvSpPr>
        <p:spPr>
          <a:xfrm>
            <a:off x="838198" y="5541942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для P = </a:t>
            </a:r>
            <a:r>
              <a:rPr lang="ru-RU" dirty="0" err="1"/>
              <a:t>False</a:t>
            </a:r>
            <a:r>
              <a:rPr lang="ru-RU" dirty="0"/>
              <a:t> выполнять ничего не нужно, условный оператор можно сократить</a:t>
            </a:r>
            <a:r>
              <a:rPr lang="en-US" dirty="0"/>
              <a:t> </a:t>
            </a:r>
            <a:r>
              <a:rPr lang="ru-RU" dirty="0"/>
              <a:t>до записи вида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E9965E-1458-4E1B-8269-A354997DA73C}"/>
              </a:ext>
            </a:extLst>
          </p:cNvPr>
          <p:cNvSpPr/>
          <p:nvPr/>
        </p:nvSpPr>
        <p:spPr>
          <a:xfrm>
            <a:off x="838198" y="618827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17323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8623</TotalTime>
  <Words>1382</Words>
  <Application>Microsoft Office PowerPoint</Application>
  <PresentationFormat>Широкоэкранный</PresentationFormat>
  <Paragraphs>202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ЛОГИЧЕСКИЙ ТИП ДАННЫХ </vt:lpstr>
      <vt:lpstr>ЛОГИЧЕСКИЕ ВЫРАЖЕНИЯ</vt:lpstr>
      <vt:lpstr>ЛОГИЧЕСКИЕ ОПЕРАЦИИ</vt:lpstr>
      <vt:lpstr>ЛОГИЧЕСКИЕ ОПЕРАЦИИ</vt:lpstr>
      <vt:lpstr>ЛОГИЧЕСКИЕ ОПЕРАЦИИ</vt:lpstr>
      <vt:lpstr>ЛОГИЧЕСКИЕ ОПЕРАЦИИ</vt:lpstr>
      <vt:lpstr>УСЛОВНЫЙ ОПЕРАТОР</vt:lpstr>
      <vt:lpstr>УСЛОВНЫЙ ОПЕРАТОР</vt:lpstr>
      <vt:lpstr>УСЛОВНЫЙ ОПЕРАТОР</vt:lpstr>
      <vt:lpstr>УСЛОВНЫЙ ОПЕРАТОР</vt:lpstr>
      <vt:lpstr>УСЛОВНАЯ ОПЕРАЦИЯ (ТЕРНАРНЫЙ ОПЕРАТОР)</vt:lpstr>
      <vt:lpstr>УСЛОВНЫЙ ОПЕРАЦИЯ (ТЕРНАРНЫЙ ОПЕРАТОР)</vt:lpstr>
      <vt:lpstr>Пример 1</vt:lpstr>
      <vt:lpstr>Пример 2</vt:lpstr>
      <vt:lpstr>Пример 3</vt:lpstr>
      <vt:lpstr>Задание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166</cp:revision>
  <dcterms:created xsi:type="dcterms:W3CDTF">2020-11-19T09:51:55Z</dcterms:created>
  <dcterms:modified xsi:type="dcterms:W3CDTF">2021-02-15T05:52:37Z</dcterms:modified>
</cp:coreProperties>
</file>